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Bodoni SvtyTwo ITC TT-Book"/>
          <a:ea typeface="Bodoni SvtyTwo ITC TT-Book"/>
          <a:cs typeface="Bodoni SvtyTwo ITC TT-Book"/>
        </a:font>
        <a:srgbClr val="41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D4DBE3"/>
          </a:solidFill>
        </a:fill>
      </a:tcStyle>
    </a:wholeTbl>
    <a:band2H>
      <a:tcTxStyle b="def" i="def"/>
      <a:tcStyle>
        <a:tcBdr/>
        <a:fill>
          <a:solidFill>
            <a:srgbClr val="EBEEF2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381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381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Bodoni SvtyTwo ITC TT-Book"/>
          <a:ea typeface="Bodoni SvtyTwo ITC TT-Book"/>
          <a:cs typeface="Bodoni SvtyTwo ITC TT-Book"/>
        </a:font>
        <a:srgbClr val="41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DFE2D3"/>
          </a:solidFill>
        </a:fill>
      </a:tcStyle>
    </a:wholeTbl>
    <a:band2H>
      <a:tcTxStyle b="def" i="def"/>
      <a:tcStyle>
        <a:tcBdr/>
        <a:fill>
          <a:solidFill>
            <a:srgbClr val="F0F1EA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381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381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Bodoni SvtyTwo ITC TT-Book"/>
          <a:ea typeface="Bodoni SvtyTwo ITC TT-Book"/>
          <a:cs typeface="Bodoni SvtyTwo ITC TT-Book"/>
        </a:font>
        <a:srgbClr val="41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DEDCE1"/>
          </a:solidFill>
        </a:fill>
      </a:tcStyle>
    </a:wholeTbl>
    <a:band2H>
      <a:tcTxStyle b="def" i="def"/>
      <a:tcStyle>
        <a:tcBdr/>
        <a:fill>
          <a:solidFill>
            <a:srgbClr val="EFEEF1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381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381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Bodoni SvtyTwo ITC TT-Book"/>
          <a:ea typeface="Bodoni SvtyTwo ITC TT-Book"/>
          <a:cs typeface="Bodoni SvtyTwo ITC TT-Book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 b="def" i="def"/>
      <a:tcStyle>
        <a:tcBdr/>
        <a:fill>
          <a:solidFill>
            <a:srgbClr val="004141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141"/>
          </a:solidFill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Bodoni SvtyTwo ITC TT-Book"/>
          <a:ea typeface="Bodoni SvtyTwo ITC TT-Book"/>
          <a:cs typeface="Bodoni SvtyTwo ITC TT-Book"/>
        </a:font>
        <a:srgbClr val="41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CDCDCD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381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381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Bodoni SvtyTwo ITC TT-Book"/>
          <a:ea typeface="Bodoni SvtyTwo ITC TT-Book"/>
          <a:cs typeface="Bodoni SvtyTwo ITC TT-Book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solidFill>
            <a:srgbClr val="414141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solidFill>
            <a:srgbClr val="414141">
              <a:alpha val="20000"/>
            </a:srgbClr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508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3" name="Shape 1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952500" y="9245600"/>
            <a:ext cx="2249897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" name="Line"/>
          <p:cNvSpPr/>
          <p:nvPr/>
        </p:nvSpPr>
        <p:spPr>
          <a:xfrm>
            <a:off x="952499" y="5765800"/>
            <a:ext cx="22500036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" name="Line"/>
          <p:cNvSpPr/>
          <p:nvPr/>
        </p:nvSpPr>
        <p:spPr>
          <a:xfrm flipV="1">
            <a:off x="14989317" y="6339647"/>
            <a:ext cx="2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" name="Body Level One…"/>
          <p:cNvSpPr txBox="1"/>
          <p:nvPr>
            <p:ph type="body" sz="quarter" idx="1"/>
          </p:nvPr>
        </p:nvSpPr>
        <p:spPr>
          <a:xfrm>
            <a:off x="952500" y="4965700"/>
            <a:ext cx="13500100" cy="635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  <a:lvl2pPr marL="999744" indent="-390144">
              <a:lnSpc>
                <a:spcPct val="110000"/>
              </a:lnSpc>
              <a:spcBef>
                <a:spcPts val="0"/>
              </a:spcBef>
              <a:buClrTx/>
              <a:buFontTx/>
              <a:defRPr i="1" sz="3200"/>
            </a:lvl2pPr>
            <a:lvl3pPr marL="1609344" indent="-390144">
              <a:lnSpc>
                <a:spcPct val="110000"/>
              </a:lnSpc>
              <a:spcBef>
                <a:spcPts val="0"/>
              </a:spcBef>
              <a:buClrTx/>
              <a:buFontTx/>
              <a:defRPr i="1" sz="3200"/>
            </a:lvl3pPr>
            <a:lvl4pPr marL="2218944" indent="-390144">
              <a:lnSpc>
                <a:spcPct val="110000"/>
              </a:lnSpc>
              <a:spcBef>
                <a:spcPts val="0"/>
              </a:spcBef>
              <a:buClrTx/>
              <a:buFontTx/>
              <a:defRPr i="1" sz="3200"/>
            </a:lvl4pPr>
            <a:lvl5pPr marL="2828544" indent="-390144">
              <a:lnSpc>
                <a:spcPct val="110000"/>
              </a:lnSpc>
              <a:spcBef>
                <a:spcPts val="0"/>
              </a:spcBef>
              <a:buClrTx/>
              <a:buFontTx/>
              <a:defRPr i="1"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Title Text"/>
          <p:cNvSpPr txBox="1"/>
          <p:nvPr>
            <p:ph type="title"/>
          </p:nvPr>
        </p:nvSpPr>
        <p:spPr>
          <a:xfrm>
            <a:off x="952500" y="58293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3"/>
          </p:nvPr>
        </p:nvSpPr>
        <p:spPr>
          <a:xfrm>
            <a:off x="15532100" y="5829300"/>
            <a:ext cx="7950200" cy="33401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3200"/>
            </a:pP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Body Level One…"/>
          <p:cNvSpPr txBox="1"/>
          <p:nvPr>
            <p:ph type="body" sz="quarter" idx="1"/>
          </p:nvPr>
        </p:nvSpPr>
        <p:spPr>
          <a:xfrm>
            <a:off x="990600" y="8420100"/>
            <a:ext cx="22390100" cy="812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i="1" sz="4200"/>
            </a:lvl1pPr>
            <a:lvl2pPr marL="1121663" indent="-512063" algn="ctr">
              <a:spcBef>
                <a:spcPts val="1700"/>
              </a:spcBef>
              <a:buClrTx/>
              <a:buFontTx/>
              <a:defRPr i="1" sz="4200"/>
            </a:lvl2pPr>
            <a:lvl3pPr marL="1731264" indent="-512064" algn="ctr">
              <a:spcBef>
                <a:spcPts val="1700"/>
              </a:spcBef>
              <a:buClrTx/>
              <a:buFontTx/>
              <a:defRPr i="1" sz="4200"/>
            </a:lvl3pPr>
            <a:lvl4pPr marL="2340864" indent="-512064" algn="ctr">
              <a:spcBef>
                <a:spcPts val="1700"/>
              </a:spcBef>
              <a:buClrTx/>
              <a:buFontTx/>
              <a:defRPr i="1" sz="4200"/>
            </a:lvl4pPr>
            <a:lvl5pPr marL="2950464" indent="-512064" algn="ctr">
              <a:spcBef>
                <a:spcPts val="1700"/>
              </a:spcBef>
              <a:buClrTx/>
              <a:buFontTx/>
              <a:defRPr i="1"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“Type a quote here.”"/>
          <p:cNvSpPr txBox="1"/>
          <p:nvPr>
            <p:ph type="body" sz="quarter" idx="13"/>
          </p:nvPr>
        </p:nvSpPr>
        <p:spPr>
          <a:xfrm>
            <a:off x="2374900" y="6000750"/>
            <a:ext cx="19621500" cy="939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ClrTx/>
              <a:buSzTx/>
              <a:buFontTx/>
              <a:buNone/>
            </a:pP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Image"/>
          <p:cNvSpPr/>
          <p:nvPr>
            <p:ph type="pic" idx="13"/>
          </p:nvPr>
        </p:nvSpPr>
        <p:spPr>
          <a:xfrm>
            <a:off x="0" y="-2654300"/>
            <a:ext cx="24384000" cy="171534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"/>
          <p:cNvSpPr/>
          <p:nvPr/>
        </p:nvSpPr>
        <p:spPr>
          <a:xfrm flipV="1">
            <a:off x="14989317" y="9919061"/>
            <a:ext cx="2" cy="231013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" name="Line"/>
          <p:cNvSpPr/>
          <p:nvPr/>
        </p:nvSpPr>
        <p:spPr>
          <a:xfrm>
            <a:off x="952500" y="12801600"/>
            <a:ext cx="2249897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" name="Line"/>
          <p:cNvSpPr/>
          <p:nvPr/>
        </p:nvSpPr>
        <p:spPr>
          <a:xfrm>
            <a:off x="952499" y="9321800"/>
            <a:ext cx="22500036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" name="Line"/>
          <p:cNvSpPr/>
          <p:nvPr/>
        </p:nvSpPr>
        <p:spPr>
          <a:xfrm flipV="1">
            <a:off x="14989317" y="9919061"/>
            <a:ext cx="2" cy="231013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952500" y="8610600"/>
            <a:ext cx="13500100" cy="635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  <a:lvl2pPr marL="999744" indent="-390144">
              <a:lnSpc>
                <a:spcPct val="110000"/>
              </a:lnSpc>
              <a:spcBef>
                <a:spcPts val="0"/>
              </a:spcBef>
              <a:buClrTx/>
              <a:buFontTx/>
              <a:defRPr i="1" sz="3200"/>
            </a:lvl2pPr>
            <a:lvl3pPr marL="1609344" indent="-390144">
              <a:lnSpc>
                <a:spcPct val="110000"/>
              </a:lnSpc>
              <a:spcBef>
                <a:spcPts val="0"/>
              </a:spcBef>
              <a:buClrTx/>
              <a:buFontTx/>
              <a:defRPr i="1" sz="3200"/>
            </a:lvl3pPr>
            <a:lvl4pPr marL="2218944" indent="-390144">
              <a:lnSpc>
                <a:spcPct val="110000"/>
              </a:lnSpc>
              <a:spcBef>
                <a:spcPts val="0"/>
              </a:spcBef>
              <a:buClrTx/>
              <a:buFontTx/>
              <a:defRPr i="1" sz="3200"/>
            </a:lvl4pPr>
            <a:lvl5pPr marL="2828544" indent="-390144">
              <a:lnSpc>
                <a:spcPct val="110000"/>
              </a:lnSpc>
              <a:spcBef>
                <a:spcPts val="0"/>
              </a:spcBef>
              <a:buClrTx/>
              <a:buFontTx/>
              <a:defRPr i="1"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Image"/>
          <p:cNvSpPr/>
          <p:nvPr>
            <p:ph type="pic" idx="13"/>
          </p:nvPr>
        </p:nvSpPr>
        <p:spPr>
          <a:xfrm>
            <a:off x="952500" y="-1460500"/>
            <a:ext cx="22479000" cy="13893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Title Text"/>
          <p:cNvSpPr txBox="1"/>
          <p:nvPr>
            <p:ph type="title"/>
          </p:nvPr>
        </p:nvSpPr>
        <p:spPr>
          <a:xfrm>
            <a:off x="952500" y="93980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4"/>
          </p:nvPr>
        </p:nvSpPr>
        <p:spPr>
          <a:xfrm>
            <a:off x="15532100" y="9398000"/>
            <a:ext cx="7950200" cy="33401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3200"/>
            </a:pP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xfrm>
            <a:off x="952500" y="5194300"/>
            <a:ext cx="22479000" cy="33401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952500" y="6858000"/>
            <a:ext cx="10643201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0" name="Line"/>
          <p:cNvSpPr/>
          <p:nvPr/>
        </p:nvSpPr>
        <p:spPr>
          <a:xfrm>
            <a:off x="952500" y="3898900"/>
            <a:ext cx="1064309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52500" y="3124200"/>
            <a:ext cx="10642600" cy="635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  <a:lvl2pPr marL="999744" indent="-390144">
              <a:lnSpc>
                <a:spcPct val="110000"/>
              </a:lnSpc>
              <a:spcBef>
                <a:spcPts val="0"/>
              </a:spcBef>
              <a:buClrTx/>
              <a:buFontTx/>
              <a:defRPr i="1" sz="3200"/>
            </a:lvl2pPr>
            <a:lvl3pPr marL="1609344" indent="-390144">
              <a:lnSpc>
                <a:spcPct val="110000"/>
              </a:lnSpc>
              <a:spcBef>
                <a:spcPts val="0"/>
              </a:spcBef>
              <a:buClrTx/>
              <a:buFontTx/>
              <a:defRPr i="1" sz="3200"/>
            </a:lvl3pPr>
            <a:lvl4pPr marL="2218944" indent="-390144">
              <a:lnSpc>
                <a:spcPct val="110000"/>
              </a:lnSpc>
              <a:spcBef>
                <a:spcPts val="0"/>
              </a:spcBef>
              <a:buClrTx/>
              <a:buFontTx/>
              <a:defRPr i="1" sz="3200"/>
            </a:lvl4pPr>
            <a:lvl5pPr marL="2828544" indent="-390144">
              <a:lnSpc>
                <a:spcPct val="110000"/>
              </a:lnSpc>
              <a:spcBef>
                <a:spcPts val="0"/>
              </a:spcBef>
              <a:buClrTx/>
              <a:buFontTx/>
              <a:defRPr i="1"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Image"/>
          <p:cNvSpPr/>
          <p:nvPr>
            <p:ph type="pic" idx="13"/>
          </p:nvPr>
        </p:nvSpPr>
        <p:spPr>
          <a:xfrm>
            <a:off x="12534900" y="-1651000"/>
            <a:ext cx="10799069" cy="15824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xfrm>
            <a:off x="952500" y="3975100"/>
            <a:ext cx="10642600" cy="2806700"/>
          </a:xfrm>
          <a:prstGeom prst="rect">
            <a:avLst/>
          </a:prstGeom>
        </p:spPr>
        <p:txBody>
          <a:bodyPr/>
          <a:lstStyle>
            <a:lvl1pPr algn="l"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4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3200"/>
            </a:pP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"/>
          <p:cNvSpPr/>
          <p:nvPr/>
        </p:nvSpPr>
        <p:spPr>
          <a:xfrm>
            <a:off x="952499" y="3060700"/>
            <a:ext cx="2249492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3" name="Line"/>
          <p:cNvSpPr/>
          <p:nvPr/>
        </p:nvSpPr>
        <p:spPr>
          <a:xfrm>
            <a:off x="952499" y="889000"/>
            <a:ext cx="2249492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Image"/>
          <p:cNvSpPr/>
          <p:nvPr>
            <p:ph type="pic" idx="13"/>
          </p:nvPr>
        </p:nvSpPr>
        <p:spPr>
          <a:xfrm>
            <a:off x="12636500" y="-2413000"/>
            <a:ext cx="11024413" cy="16154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3" name="Body Level One…"/>
          <p:cNvSpPr txBox="1"/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Body Level One…"/>
          <p:cNvSpPr txBox="1"/>
          <p:nvPr>
            <p:ph type="body" idx="1"/>
          </p:nvPr>
        </p:nvSpPr>
        <p:spPr>
          <a:xfrm>
            <a:off x="952500" y="1778000"/>
            <a:ext cx="22479000" cy="10147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Image"/>
          <p:cNvSpPr/>
          <p:nvPr>
            <p:ph type="pic" sz="half" idx="13"/>
          </p:nvPr>
        </p:nvSpPr>
        <p:spPr>
          <a:xfrm>
            <a:off x="12232230" y="6024722"/>
            <a:ext cx="11497994" cy="80885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Image"/>
          <p:cNvSpPr/>
          <p:nvPr>
            <p:ph type="pic" sz="half" idx="14"/>
          </p:nvPr>
        </p:nvSpPr>
        <p:spPr>
          <a:xfrm>
            <a:off x="12349985" y="635000"/>
            <a:ext cx="11226802" cy="6807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1" name="Image"/>
          <p:cNvSpPr/>
          <p:nvPr>
            <p:ph type="pic" idx="15"/>
          </p:nvPr>
        </p:nvSpPr>
        <p:spPr>
          <a:xfrm>
            <a:off x="730989" y="-2438400"/>
            <a:ext cx="11050414" cy="16192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952499" y="3048000"/>
            <a:ext cx="2249492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" name="Line"/>
          <p:cNvSpPr/>
          <p:nvPr/>
        </p:nvSpPr>
        <p:spPr>
          <a:xfrm>
            <a:off x="952499" y="889000"/>
            <a:ext cx="2249492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952500" y="1143000"/>
            <a:ext cx="22479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952500" y="3695700"/>
            <a:ext cx="2247900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11976099" y="13017500"/>
            <a:ext cx="419101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1pPr>
      <a:lvl2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2pPr>
      <a:lvl3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3pPr>
      <a:lvl4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4pPr>
      <a:lvl5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5pPr>
      <a:lvl6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6pPr>
      <a:lvl7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7pPr>
      <a:lvl8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8pPr>
      <a:lvl9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1219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828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2438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30480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3657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4267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4876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5486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hyperlink" Target="https://zdorov.li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hyperlink" Target="http://video.xn----7sbzaacicgv1bo.ru" TargetMode="Externa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Телемедицина для клиники"/>
          <p:cNvSpPr txBox="1"/>
          <p:nvPr>
            <p:ph type="body" sz="quarter" idx="1"/>
          </p:nvPr>
        </p:nvSpPr>
        <p:spPr>
          <a:xfrm>
            <a:off x="952500" y="4953000"/>
            <a:ext cx="13500100" cy="635000"/>
          </a:xfrm>
          <a:prstGeom prst="rect">
            <a:avLst/>
          </a:prstGeom>
        </p:spPr>
        <p:txBody>
          <a:bodyPr/>
          <a:lstStyle/>
          <a:p>
            <a:pPr/>
            <a:r>
              <a:t>Телемедицина для клиники</a:t>
            </a:r>
          </a:p>
        </p:txBody>
      </p:sp>
      <p:sp>
        <p:nvSpPr>
          <p:cNvPr id="136" name="Здоров.li"/>
          <p:cNvSpPr txBox="1"/>
          <p:nvPr>
            <p:ph type="title"/>
          </p:nvPr>
        </p:nvSpPr>
        <p:spPr>
          <a:xfrm>
            <a:off x="952500" y="5816600"/>
            <a:ext cx="13500100" cy="334010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Здоров</a:t>
            </a:r>
            <a:r>
              <a:rPr>
                <a:solidFill>
                  <a:srgbClr val="D93E2B"/>
                </a:solidFill>
              </a:rPr>
              <a:t>.li</a:t>
            </a:r>
          </a:p>
        </p:txBody>
      </p:sp>
      <p:sp>
        <p:nvSpPr>
          <p:cNvPr id="137" name="Готовое решение для частной и государственной клиники."/>
          <p:cNvSpPr txBox="1"/>
          <p:nvPr/>
        </p:nvSpPr>
        <p:spPr>
          <a:xfrm>
            <a:off x="15532100" y="5816600"/>
            <a:ext cx="7950200" cy="334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Готовое решение для частной и государственной клиники.</a:t>
            </a:r>
          </a:p>
        </p:txBody>
      </p:sp>
      <p:pic>
        <p:nvPicPr>
          <p:cNvPr id="138" name="Image Gallery" descr="Image Gallery"/>
          <p:cNvPicPr>
            <a:picLocks noChangeAspect="1"/>
          </p:cNvPicPr>
          <p:nvPr/>
        </p:nvPicPr>
        <p:blipFill>
          <a:blip r:embed="rId2">
            <a:extLst/>
          </a:blip>
          <a:srcRect l="0" t="9359" r="0" b="9359"/>
          <a:stretch>
            <a:fillRect/>
          </a:stretch>
        </p:blipFill>
        <p:spPr>
          <a:xfrm>
            <a:off x="9975263" y="790640"/>
            <a:ext cx="4433474" cy="36035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Начните принимать пациентов онлайн уже сегодня!"/>
          <p:cNvSpPr txBox="1"/>
          <p:nvPr/>
        </p:nvSpPr>
        <p:spPr>
          <a:xfrm>
            <a:off x="952500" y="4953000"/>
            <a:ext cx="22479000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10000"/>
              </a:lnSpc>
              <a:defRPr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Начните принимать пациентов онлайн уже сегодня!</a:t>
            </a:r>
          </a:p>
        </p:txBody>
      </p:sp>
      <p:pic>
        <p:nvPicPr>
          <p:cNvPr id="171" name="Image Gallery" descr="Image Gallery"/>
          <p:cNvPicPr>
            <a:picLocks noChangeAspect="1"/>
          </p:cNvPicPr>
          <p:nvPr/>
        </p:nvPicPr>
        <p:blipFill>
          <a:blip r:embed="rId2">
            <a:extLst/>
          </a:blip>
          <a:srcRect l="0" t="9359" r="0" b="9359"/>
          <a:stretch>
            <a:fillRect/>
          </a:stretch>
        </p:blipFill>
        <p:spPr>
          <a:xfrm>
            <a:off x="9975263" y="790639"/>
            <a:ext cx="4433474" cy="360356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Здоров.li"/>
          <p:cNvSpPr txBox="1"/>
          <p:nvPr/>
        </p:nvSpPr>
        <p:spPr>
          <a:xfrm>
            <a:off x="952499" y="6146798"/>
            <a:ext cx="22479004" cy="2393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2300"/>
              </a:spcBef>
              <a:defRPr sz="9800">
                <a:solidFill>
                  <a:srgbClr val="000000"/>
                </a:solidFill>
              </a:defRPr>
            </a:pPr>
            <a:r>
              <a:t>Здоров</a:t>
            </a:r>
            <a:r>
              <a:rPr>
                <a:solidFill>
                  <a:srgbClr val="D93E2B"/>
                </a:solidFill>
              </a:rPr>
              <a:t>.li</a:t>
            </a:r>
          </a:p>
        </p:txBody>
      </p:sp>
      <p:sp>
        <p:nvSpPr>
          <p:cNvPr id="173" name="https://zdorov.li    |    +7 (903) 650-88-27    |    info@zdorov.li"/>
          <p:cNvSpPr txBox="1"/>
          <p:nvPr/>
        </p:nvSpPr>
        <p:spPr>
          <a:xfrm>
            <a:off x="952498" y="9820882"/>
            <a:ext cx="22479004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10000"/>
              </a:lnSpc>
              <a:defRPr i="1" u="sng">
                <a:latin typeface="Palatino"/>
                <a:ea typeface="Palatino"/>
                <a:cs typeface="Palatino"/>
                <a:sym typeface="Palatino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https://zdorov.li</a:t>
            </a:r>
            <a:r>
              <a:rPr u="none"/>
              <a:t>    |    +7 (903) 650-88-27    |    info@zdorov.li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5-02.jpg" descr="5-02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509120" y="860425"/>
            <a:ext cx="10795001" cy="12128500"/>
          </a:xfrm>
          <a:prstGeom prst="rect">
            <a:avLst/>
          </a:prstGeom>
        </p:spPr>
      </p:pic>
      <p:sp>
        <p:nvSpPr>
          <p:cNvPr id="141" name="Телемедицина это просто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Телемедицина это просто</a:t>
            </a:r>
          </a:p>
        </p:txBody>
      </p:sp>
      <p:sp>
        <p:nvSpPr>
          <p:cNvPr id="142" name="Разработка комплексного решения для видеозвонков, процесс долгий и дорогой, это не имеет смысла для клиники, задача которой - лечить пациентов.  Сервис Здоров.li предлагает готовое комплексное решение, в котором есть все что нужно для клиники чтобы прини"/>
          <p:cNvSpPr txBox="1"/>
          <p:nvPr>
            <p:ph type="body" sz="quarter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/>
          <a:p>
            <a:pPr>
              <a:lnSpc>
                <a:spcPct val="100000"/>
              </a:lnSpc>
              <a:defRPr i="0"/>
            </a:pPr>
            <a:r>
              <a:t>Разработка комплексного решения для видеозвонков, процесс долгий и дорогой, это не имеет смысла для клиники, задача которой - лечить пациентов.</a:t>
            </a:r>
            <a:br/>
            <a:br/>
            <a:r>
              <a:t>Сервис Здоров</a:t>
            </a:r>
            <a:r>
              <a:rPr>
                <a:solidFill>
                  <a:srgbClr val="87312B"/>
                </a:solidFill>
              </a:rPr>
              <a:t>.li</a:t>
            </a:r>
            <a:r>
              <a:t> предлагает готовое комплексное решение, в котором есть все что нужно для клиники чтобы принимать пациентов онлайн - видеозвонки, система учета, интеграции я с платежными системами и многое другое.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6-02.jpg" descr="6-02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509120" y="860425"/>
            <a:ext cx="10795001" cy="12128500"/>
          </a:xfrm>
          <a:prstGeom prst="rect">
            <a:avLst/>
          </a:prstGeom>
        </p:spPr>
      </p:pic>
      <p:sp>
        <p:nvSpPr>
          <p:cNvPr id="145" name="Работайте под своей лицензией и со своим названием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68655">
              <a:spcBef>
                <a:spcPts val="1800"/>
              </a:spcBef>
              <a:defRPr sz="6300"/>
            </a:lvl1pPr>
          </a:lstStyle>
          <a:p>
            <a:pPr/>
            <a:r>
              <a:t>Работайте под своей лицензией и со своим названием</a:t>
            </a:r>
          </a:p>
        </p:txBody>
      </p:sp>
      <p:sp>
        <p:nvSpPr>
          <p:cNvPr id="146" name="Мы не прячем клиники за своим брендом, все клиники работают под своим названием и своей лицензией. Пациент оплачивает прием непосредственно клинике, при помощи одного из возможных платежных механизмов - Яндекс.Касса, платежный шлюз Сбербанка и т.д."/>
          <p:cNvSpPr txBox="1"/>
          <p:nvPr>
            <p:ph type="body" sz="quarter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i="0"/>
            </a:lvl1pPr>
          </a:lstStyle>
          <a:p>
            <a:pPr/>
            <a:r>
              <a:t>Мы не прячем клиники за своим брендом, все клиники работают под своим названием и своей лицензией. Пациент оплачивает прием непосредственно клинике, при помощи одного из возможных платежных механизмов - Яндекс.Касса, платежный шлюз Сбербанка и т.д.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Быстрое подключение телемедицины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Быстрое подключение телемедицины</a:t>
            </a:r>
          </a:p>
        </p:txBody>
      </p:sp>
      <p:sp>
        <p:nvSpPr>
          <p:cNvPr id="149" name="Регистрация клиники занимает всего несколько мину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Регистрация клиники занимает всего несколько минут</a:t>
            </a:r>
          </a:p>
          <a:p>
            <a:pPr/>
            <a:r>
              <a:t>Не нужно устанавливать никакое программное обеспечение - все работает в браузере</a:t>
            </a:r>
          </a:p>
          <a:p>
            <a:pPr/>
            <a:r>
              <a:t>Нет нужды в дополнительном оборудовании - достаточно компьютера с вебкамерой, ноутбука, планшента, смартфона</a:t>
            </a:r>
          </a:p>
          <a:p>
            <a:pPr/>
            <a:r>
              <a:t>Готовая интеграция с платежными агрегаторами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creenshot 2020-04-27 at 14.08.51.png" descr="Screenshot 2020-04-27 at 14.08.51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823021" y="801904"/>
            <a:ext cx="22733003" cy="7658101"/>
          </a:xfrm>
          <a:prstGeom prst="rect">
            <a:avLst/>
          </a:prstGeom>
        </p:spPr>
      </p:pic>
      <p:sp>
        <p:nvSpPr>
          <p:cNvPr id="152" name="Пациенты оплачивают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19125">
              <a:spcBef>
                <a:spcPts val="1700"/>
              </a:spcBef>
              <a:defRPr sz="7300"/>
            </a:pPr>
            <a:r>
              <a:t>Пациенты оплачивают</a:t>
            </a:r>
          </a:p>
          <a:p>
            <a:pPr defTabSz="619125">
              <a:spcBef>
                <a:spcPts val="1700"/>
              </a:spcBef>
              <a:defRPr sz="7300"/>
            </a:pPr>
            <a:r>
              <a:t>приемы непосредственно клинике</a:t>
            </a:r>
          </a:p>
        </p:txBody>
      </p:sp>
      <p:sp>
        <p:nvSpPr>
          <p:cNvPr id="153" name="При помощи одного из выбранных платежных методов - Яндекс.Касса, эквайринг Сбербанка и т.д. Возможно подключение иных методов оплаты."/>
          <p:cNvSpPr txBox="1"/>
          <p:nvPr>
            <p:ph type="body" sz="quarter" idx="1"/>
          </p:nvPr>
        </p:nvSpPr>
        <p:spPr>
          <a:xfrm>
            <a:off x="15532100" y="9398000"/>
            <a:ext cx="7950200" cy="3340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i="0"/>
            </a:lvl1pPr>
          </a:lstStyle>
          <a:p>
            <a:pPr/>
            <a:r>
              <a:t>При помощи одного из выбранных платежных методов - Яндекс.Касса, эквайринг Сбербанка и т.д. Возможно подключение иных методов оплаты.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creenshot 2020-04-27 at 12.36.39.png" descr="Screenshot 2020-04-27 at 12.36.39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509120" y="860425"/>
            <a:ext cx="10795001" cy="12128500"/>
          </a:xfrm>
          <a:prstGeom prst="rect">
            <a:avLst/>
          </a:prstGeom>
        </p:spPr>
      </p:pic>
      <p:sp>
        <p:nvSpPr>
          <p:cNvPr id="156" name="Бронированная страница клиник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Бронированная страница клиники</a:t>
            </a:r>
          </a:p>
        </p:txBody>
      </p:sp>
      <p:sp>
        <p:nvSpPr>
          <p:cNvPr id="157" name="Личный кабинет врача и клиники размещается по адресу video.сайт-клиники.ru и брендируется логотипом и названием клиники."/>
          <p:cNvSpPr txBox="1"/>
          <p:nvPr>
            <p:ph type="body" sz="quarter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/>
          <a:p>
            <a:pPr>
              <a:lnSpc>
                <a:spcPct val="100000"/>
              </a:lnSpc>
              <a:defRPr i="0"/>
            </a:pPr>
            <a:r>
              <a:t>Личный кабинет врача и клиники размещается по адресу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video.сайт-клиники.ru</a:t>
            </a:r>
            <a:r>
              <a:t> и брендируется логотипом и названием клиники.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telemed.jpg" descr="telemed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823021" y="801904"/>
            <a:ext cx="22733003" cy="7658101"/>
          </a:xfrm>
          <a:prstGeom prst="rect">
            <a:avLst/>
          </a:prstGeom>
        </p:spPr>
      </p:pic>
      <p:sp>
        <p:nvSpPr>
          <p:cNvPr id="160" name="Видеозаписи консультаций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Видеозаписи консультаций</a:t>
            </a:r>
          </a:p>
        </p:txBody>
      </p:sp>
      <p:sp>
        <p:nvSpPr>
          <p:cNvPr id="161" name="Видео консультаций записывается и доступно клинике и врачу."/>
          <p:cNvSpPr txBox="1"/>
          <p:nvPr>
            <p:ph type="body" sz="quarter" idx="1"/>
          </p:nvPr>
        </p:nvSpPr>
        <p:spPr>
          <a:xfrm>
            <a:off x="15532100" y="9398000"/>
            <a:ext cx="7950200" cy="3340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i="0"/>
            </a:lvl1pPr>
          </a:lstStyle>
          <a:p>
            <a:pPr/>
            <a:r>
              <a:t>Видео консультаций записывается и доступно клинике и врачу.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Полное соответствие законодательству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Полное соответствие законодательству</a:t>
            </a:r>
          </a:p>
        </p:txBody>
      </p:sp>
      <p:sp>
        <p:nvSpPr>
          <p:cNvPr id="164" name="Федеральный закон от 29 июля 2017 г. N 242-ФЗ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Федеральный закон от 29 июля 2017 г. N 242-ФЗ</a:t>
            </a:r>
          </a:p>
          <a:p>
            <a:pPr/>
            <a:r>
              <a:t>Федеральный закон "О персональных данных" от 27.07.2006 N 152-ФЗ</a:t>
            </a:r>
          </a:p>
          <a:p>
            <a:pPr/>
            <a:r>
              <a:t>Все сервера расположены на территории российской федерации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5-02.jpg" descr="5-02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509120" y="860425"/>
            <a:ext cx="10795001" cy="12128500"/>
          </a:xfrm>
          <a:prstGeom prst="rect">
            <a:avLst/>
          </a:prstGeom>
        </p:spPr>
      </p:pic>
      <p:sp>
        <p:nvSpPr>
          <p:cNvPr id="167" name="Оплата только за проведенные консультаци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67715">
              <a:spcBef>
                <a:spcPts val="2100"/>
              </a:spcBef>
              <a:defRPr sz="7200"/>
            </a:lvl1pPr>
          </a:lstStyle>
          <a:p>
            <a:pPr/>
            <a:r>
              <a:t>Оплата только за проведенные консультации</a:t>
            </a:r>
          </a:p>
        </p:txBody>
      </p:sp>
      <p:sp>
        <p:nvSpPr>
          <p:cNvPr id="168" name="Клиника оплачивает Здоров.li только за проведенные консультации, поминутно. Никаких месячных и начальных платежей нет.…"/>
          <p:cNvSpPr txBox="1"/>
          <p:nvPr>
            <p:ph type="body" sz="quarter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/>
          <a:p>
            <a:pPr>
              <a:lnSpc>
                <a:spcPct val="100000"/>
              </a:lnSpc>
              <a:defRPr i="0"/>
            </a:pPr>
            <a:r>
              <a:t>Клиника оплачивает Здоров</a:t>
            </a:r>
            <a:r>
              <a:rPr>
                <a:solidFill>
                  <a:srgbClr val="87312B"/>
                </a:solidFill>
              </a:rPr>
              <a:t>.li </a:t>
            </a:r>
            <a:r>
              <a:t>только за проведенные консультации, поминутно. Никаких месячных и начальных платежей нет.</a:t>
            </a:r>
          </a:p>
          <a:p>
            <a:pPr>
              <a:lnSpc>
                <a:spcPct val="100000"/>
              </a:lnSpc>
              <a:defRPr i="0"/>
            </a:pPr>
          </a:p>
          <a:p>
            <a:pPr>
              <a:lnSpc>
                <a:spcPct val="100000"/>
              </a:lnSpc>
              <a:defRPr i="0">
                <a:solidFill>
                  <a:srgbClr val="304975"/>
                </a:solidFill>
              </a:defRPr>
            </a:pPr>
            <a:r>
              <a:t>На время пандемии все услуги Здоров.li бесплатны для клиник.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14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14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